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9"/>
  </p:notesMasterIdLst>
  <p:sldIdLst>
    <p:sldId id="256" r:id="rId2"/>
    <p:sldId id="265" r:id="rId3"/>
    <p:sldId id="267" r:id="rId4"/>
    <p:sldId id="271" r:id="rId5"/>
    <p:sldId id="272" r:id="rId6"/>
    <p:sldId id="263" r:id="rId7"/>
    <p:sldId id="266" r:id="rId8"/>
    <p:sldId id="259" r:id="rId9"/>
    <p:sldId id="258" r:id="rId10"/>
    <p:sldId id="257" r:id="rId11"/>
    <p:sldId id="261" r:id="rId12"/>
    <p:sldId id="260" r:id="rId13"/>
    <p:sldId id="268" r:id="rId14"/>
    <p:sldId id="262" r:id="rId15"/>
    <p:sldId id="270" r:id="rId16"/>
    <p:sldId id="273" r:id="rId17"/>
    <p:sldId id="269"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9272383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3667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Sabbatha</a:t>
            </a:r>
          </a:p>
          <a:p>
            <a:pPr>
              <a:buNone/>
            </a:pPr>
            <a:r>
              <a:rPr lang="en"/>
              <a:t>A consumers preference for a product will cause the demand of that product to increase (which will cause the demand curve to shift to the right). Preferences rely on satisfaction and enjoyment. A prime example of a consumers taste and preference is the clothing market. Trends help influence what consumers want and desire, which obviously affects the market. </a:t>
            </a:r>
          </a:p>
        </p:txBody>
      </p:sp>
    </p:spTree>
    <p:extLst>
      <p:ext uri="{BB962C8B-B14F-4D97-AF65-F5344CB8AC3E}">
        <p14:creationId xmlns:p14="http://schemas.microsoft.com/office/powerpoint/2010/main" val="106757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u="sng"/>
              <a:t>Adin</a:t>
            </a:r>
          </a:p>
          <a:p>
            <a:endParaRPr lang="en" b="1" u="sng"/>
          </a:p>
          <a:p>
            <a:pPr lvl="0" rtl="0">
              <a:buNone/>
            </a:pPr>
            <a:r>
              <a:rPr lang="en"/>
              <a:t>It’s fairly intuitive that when people make more money, they are more likely to buy more goods. This increase in willingness to spend money results in an increase in demand for most goods or services. This can be represented by a rightward shift in the respective demand curves for these products. For example, if a consumer received a bonus stipend at their work, they might be more likely to go and buy a new pair of Italian sunglasses.</a:t>
            </a:r>
          </a:p>
          <a:p>
            <a:pPr lvl="0" rtl="0">
              <a:buNone/>
            </a:pPr>
            <a:r>
              <a:rPr lang="en"/>
              <a:t>However, for some lower quality goods, demand may decrease when the income of consumers increases. Consumers, upon earning more money, will choose to buy other goods of a higher quality. These goods that consumers are less likely to buy are called “inferior goods”. And example of an inferior good would be fast food, because consumers, upon earning more money, would likely be able to spend more of their money on higher quality food.</a:t>
            </a:r>
          </a:p>
        </p:txBody>
      </p:sp>
    </p:spTree>
    <p:extLst>
      <p:ext uri="{BB962C8B-B14F-4D97-AF65-F5344CB8AC3E}">
        <p14:creationId xmlns:p14="http://schemas.microsoft.com/office/powerpoint/2010/main" val="370063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John: In a Supply and Demand model, the whole demand curve shifts when the prices of related items change. This is different from when an object’s own price changes and its corresponding demand settles at a new point along the demand curve. For example, here in New York, when there is an abundance of locally grown apples in the fall, the price of apples may go down, making them a higher-demanded item than normal. As a result of people spending more of their money on apples, there is an inherent drop in demand for bananas or other exotic fruits, even if their price remains the same. Goods where an increase in demand of one leads to a decrease in demand of the other are known as substitutes. In another example, say the pdemand for flowers decreases in the winter. In this case, the demand for flower pots will also be lower, even if the price for a flower pot stays the same. Goods where an increase in demand of one leads to an increase in demand of the other (or vice versa) are known as complements.</a:t>
            </a:r>
          </a:p>
        </p:txBody>
      </p:sp>
    </p:spTree>
    <p:extLst>
      <p:ext uri="{BB962C8B-B14F-4D97-AF65-F5344CB8AC3E}">
        <p14:creationId xmlns:p14="http://schemas.microsoft.com/office/powerpoint/2010/main" val="415301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John: Simply put, the more people that exist to demand an item, the greater the demand on that item will be. This is independent of any changes in price that may occur. As population increases, demand also increases. </a:t>
            </a:r>
            <a:r>
              <a:rPr lang="en">
                <a:solidFill>
                  <a:schemeClr val="dk1"/>
                </a:solidFill>
              </a:rPr>
              <a:t>http://electrical-engineering-portal.com/wp-content/uploads/figure1-global-trends-in-population-energy-demand-and-water-use.jpg</a:t>
            </a:r>
          </a:p>
          <a:p>
            <a:endParaRPr lang="en">
              <a:solidFill>
                <a:schemeClr val="dk1"/>
              </a:solidFill>
            </a:endParaRPr>
          </a:p>
        </p:txBody>
      </p:sp>
    </p:spTree>
    <p:extLst>
      <p:ext uri="{BB962C8B-B14F-4D97-AF65-F5344CB8AC3E}">
        <p14:creationId xmlns:p14="http://schemas.microsoft.com/office/powerpoint/2010/main" val="278655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solidFill>
                  <a:schemeClr val="dk1"/>
                </a:solidFill>
              </a:rPr>
              <a:t>One will wait for the next big thing. This means that the consumers are decreasing the current demand for a product because of what they expect to happen in the future. This also means that the demand curve will shift to the left because the demand for the current  product decreases.</a:t>
            </a:r>
          </a:p>
        </p:txBody>
      </p:sp>
    </p:spTree>
    <p:extLst>
      <p:ext uri="{BB962C8B-B14F-4D97-AF65-F5344CB8AC3E}">
        <p14:creationId xmlns:p14="http://schemas.microsoft.com/office/powerpoint/2010/main" val="198075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2729"/>
            <a:ext cx="2133600" cy="3429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4682729"/>
            <a:ext cx="2133600" cy="342900"/>
          </a:xfrm>
          <a:prstGeom prst="rect">
            <a:avLst/>
          </a:prstGeom>
        </p:spPr>
        <p:txBody>
          <a:bodyPr/>
          <a:lstStyle>
            <a:lvl1pPr>
              <a:defRPr/>
            </a:lvl1pPr>
          </a:lstStyle>
          <a:p>
            <a:fld id="{645ABCF5-F69C-4AAF-BB5D-A479412EBE7C}" type="slidenum">
              <a:rPr lang="en-US" altLang="en-US"/>
              <a:pPr/>
              <a:t>‹#›</a:t>
            </a:fld>
            <a:endParaRPr lang="en-US" altLang="en-US"/>
          </a:p>
        </p:txBody>
      </p:sp>
    </p:spTree>
    <p:extLst>
      <p:ext uri="{BB962C8B-B14F-4D97-AF65-F5344CB8AC3E}">
        <p14:creationId xmlns:p14="http://schemas.microsoft.com/office/powerpoint/2010/main" val="356830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4683919"/>
            <a:ext cx="2895600" cy="357188"/>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4683919"/>
            <a:ext cx="2133600" cy="357188"/>
          </a:xfrm>
          <a:prstGeom prst="rect">
            <a:avLst/>
          </a:prstGeom>
        </p:spPr>
        <p:txBody>
          <a:bodyPr/>
          <a:lstStyle>
            <a:lvl1pPr>
              <a:defRPr/>
            </a:lvl1pPr>
          </a:lstStyle>
          <a:p>
            <a:fld id="{3BEB9288-2302-4D5B-8116-78DB22F60749}" type="slidenum">
              <a:rPr lang="en-US" altLang="en-US"/>
              <a:pPr/>
              <a:t>‹#›</a:t>
            </a:fld>
            <a:endParaRPr lang="en-US" altLang="en-US"/>
          </a:p>
        </p:txBody>
      </p:sp>
    </p:spTree>
    <p:extLst>
      <p:ext uri="{BB962C8B-B14F-4D97-AF65-F5344CB8AC3E}">
        <p14:creationId xmlns:p14="http://schemas.microsoft.com/office/powerpoint/2010/main" val="24172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acrumors.com/2014/01/27/iphone-5s-5c-deman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ytimes.com/2013/02/13/us/politics/obama-pushes-for-increase-in-federal-minimum-wage.html?pagewanted=all&amp;action=click&amp;module=Search&amp;region=searchResults#0&amp;version=&amp;url=http://query.nytimes.com/search/sitesearch/#/minimum%20wage%20increase/&amp;_r=0" TargetMode="Externa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sp>
        <p:nvSpPr>
          <p:cNvPr id="23" name="Shape 23"/>
          <p:cNvSpPr/>
          <p:nvPr/>
        </p:nvSpPr>
        <p:spPr>
          <a:xfrm>
            <a:off x="0" y="0"/>
            <a:ext cx="9144000" cy="1809750"/>
          </a:xfrm>
          <a:prstGeom prst="rect">
            <a:avLst/>
          </a:prstGeom>
          <a:solidFill>
            <a:srgbClr val="000000">
              <a:alpha val="81150"/>
            </a:srgbClr>
          </a:solidFill>
          <a:ln>
            <a:noFill/>
          </a:ln>
        </p:spPr>
        <p:txBody>
          <a:bodyPr lIns="91425" tIns="91425" rIns="91425" bIns="91425" anchor="ctr" anchorCtr="0">
            <a:noAutofit/>
          </a:bodyPr>
          <a:lstStyle/>
          <a:p>
            <a:endParaRPr/>
          </a:p>
        </p:txBody>
      </p:sp>
      <p:sp>
        <p:nvSpPr>
          <p:cNvPr id="24" name="Shape 24"/>
          <p:cNvSpPr txBox="1">
            <a:spLocks noGrp="1"/>
          </p:cNvSpPr>
          <p:nvPr>
            <p:ph type="ctrTitle"/>
          </p:nvPr>
        </p:nvSpPr>
        <p:spPr>
          <a:xfrm>
            <a:off x="685800" y="-233499"/>
            <a:ext cx="7772400" cy="1159799"/>
          </a:xfrm>
          <a:prstGeom prst="rect">
            <a:avLst/>
          </a:prstGeom>
        </p:spPr>
        <p:txBody>
          <a:bodyPr lIns="91425" tIns="91425" rIns="91425" bIns="91425" anchor="b" anchorCtr="0">
            <a:noAutofit/>
          </a:bodyPr>
          <a:lstStyle/>
          <a:p>
            <a:pPr lvl="0" rtl="0">
              <a:buNone/>
            </a:pPr>
            <a:r>
              <a:rPr lang="en" dirty="0" smtClean="0">
                <a:solidFill>
                  <a:schemeClr val="lt1"/>
                </a:solidFill>
              </a:rPr>
              <a:t>The Economic Tango</a:t>
            </a:r>
            <a:endParaRPr lang="en" dirty="0">
              <a:solidFill>
                <a:schemeClr val="lt1"/>
              </a:solidFill>
            </a:endParaRPr>
          </a:p>
        </p:txBody>
      </p:sp>
      <p:sp>
        <p:nvSpPr>
          <p:cNvPr id="25" name="Shape 25"/>
          <p:cNvSpPr txBox="1">
            <a:spLocks noGrp="1"/>
          </p:cNvSpPr>
          <p:nvPr>
            <p:ph type="subTitle" idx="1"/>
          </p:nvPr>
        </p:nvSpPr>
        <p:spPr>
          <a:xfrm>
            <a:off x="685800" y="780534"/>
            <a:ext cx="7772400" cy="784799"/>
          </a:xfrm>
          <a:prstGeom prst="rect">
            <a:avLst/>
          </a:prstGeom>
        </p:spPr>
        <p:txBody>
          <a:bodyPr lIns="91425" tIns="91425" rIns="91425" bIns="91425" anchor="t" anchorCtr="0">
            <a:noAutofit/>
          </a:bodyPr>
          <a:lstStyle/>
          <a:p>
            <a:pPr>
              <a:buNone/>
            </a:pPr>
            <a:r>
              <a:rPr lang="en" sz="2400" dirty="0" smtClean="0">
                <a:solidFill>
                  <a:schemeClr val="lt1"/>
                </a:solidFill>
              </a:rPr>
              <a:t>The Relationship Between Supply &amp; Demand</a:t>
            </a:r>
            <a:endParaRPr lang="en" sz="2400" dirty="0">
              <a:solidFill>
                <a:schemeClr val="lt1"/>
              </a:solidFill>
            </a:endParaRPr>
          </a:p>
        </p:txBody>
      </p:sp>
      <p:pic>
        <p:nvPicPr>
          <p:cNvPr id="2" name="Picture 1"/>
          <p:cNvPicPr>
            <a:picLocks noChangeAspect="1"/>
          </p:cNvPicPr>
          <p:nvPr/>
        </p:nvPicPr>
        <p:blipFill>
          <a:blip r:embed="rId4"/>
          <a:stretch>
            <a:fillRect/>
          </a:stretch>
        </p:blipFill>
        <p:spPr>
          <a:xfrm>
            <a:off x="533400" y="1885950"/>
            <a:ext cx="3022190" cy="3122929"/>
          </a:xfrm>
          <a:prstGeom prst="rect">
            <a:avLst/>
          </a:prstGeom>
        </p:spPr>
      </p:pic>
      <p:pic>
        <p:nvPicPr>
          <p:cNvPr id="3" name="Picture 2"/>
          <p:cNvPicPr>
            <a:picLocks noChangeAspect="1"/>
          </p:cNvPicPr>
          <p:nvPr/>
        </p:nvPicPr>
        <p:blipFill>
          <a:blip r:embed="rId5"/>
          <a:stretch>
            <a:fillRect/>
          </a:stretch>
        </p:blipFill>
        <p:spPr>
          <a:xfrm>
            <a:off x="4572000" y="2075461"/>
            <a:ext cx="3800338" cy="279763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EA88"/>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3"/>
            <a:ext cx="8229600" cy="1231800"/>
          </a:xfrm>
          <a:prstGeom prst="rect">
            <a:avLst/>
          </a:prstGeom>
        </p:spPr>
        <p:txBody>
          <a:bodyPr lIns="91425" tIns="91425" rIns="91425" bIns="91425" anchor="t" anchorCtr="0">
            <a:noAutofit/>
          </a:bodyPr>
          <a:lstStyle/>
          <a:p>
            <a:pPr lvl="0" rtl="0">
              <a:buNone/>
            </a:pPr>
            <a:r>
              <a:rPr lang="en"/>
              <a:t>Prices of Related Goods </a:t>
            </a:r>
          </a:p>
        </p:txBody>
      </p:sp>
      <p:pic>
        <p:nvPicPr>
          <p:cNvPr id="31" name="Shape 31"/>
          <p:cNvPicPr preferRelativeResize="0"/>
          <p:nvPr/>
        </p:nvPicPr>
        <p:blipFill>
          <a:blip r:embed="rId3"/>
          <a:stretch>
            <a:fillRect/>
          </a:stretch>
        </p:blipFill>
        <p:spPr>
          <a:xfrm rot="-1524000" flipH="1">
            <a:off x="1994349" y="2285375"/>
            <a:ext cx="2144775" cy="1544224"/>
          </a:xfrm>
          <a:prstGeom prst="rect">
            <a:avLst/>
          </a:prstGeom>
        </p:spPr>
      </p:pic>
      <p:cxnSp>
        <p:nvCxnSpPr>
          <p:cNvPr id="32" name="Shape 32"/>
          <p:cNvCxnSpPr/>
          <p:nvPr/>
        </p:nvCxnSpPr>
        <p:spPr>
          <a:xfrm>
            <a:off x="4565250" y="1654025"/>
            <a:ext cx="13499" cy="3071700"/>
          </a:xfrm>
          <a:prstGeom prst="straightConnector1">
            <a:avLst/>
          </a:prstGeom>
          <a:noFill/>
          <a:ln w="19050" cap="flat">
            <a:solidFill>
              <a:srgbClr val="000000"/>
            </a:solidFill>
            <a:prstDash val="solid"/>
            <a:round/>
            <a:headEnd type="none" w="lg" len="lg"/>
            <a:tailEnd type="none" w="lg" len="lg"/>
          </a:ln>
        </p:spPr>
      </p:cxnSp>
      <p:sp>
        <p:nvSpPr>
          <p:cNvPr id="33" name="Shape 33"/>
          <p:cNvSpPr txBox="1"/>
          <p:nvPr/>
        </p:nvSpPr>
        <p:spPr>
          <a:xfrm>
            <a:off x="394700" y="4052150"/>
            <a:ext cx="3657600" cy="457200"/>
          </a:xfrm>
          <a:prstGeom prst="rect">
            <a:avLst/>
          </a:prstGeom>
        </p:spPr>
        <p:txBody>
          <a:bodyPr lIns="91425" tIns="91425" rIns="91425" bIns="91425" anchor="t" anchorCtr="0">
            <a:noAutofit/>
          </a:bodyPr>
          <a:lstStyle/>
          <a:p>
            <a:pPr algn="ctr">
              <a:buNone/>
            </a:pPr>
            <a:r>
              <a:rPr lang="en" sz="3600" b="1">
                <a:solidFill>
                  <a:srgbClr val="6D9EEB"/>
                </a:solidFill>
                <a:latin typeface="Londrina Sketch"/>
                <a:ea typeface="Londrina Sketch"/>
                <a:cs typeface="Londrina Sketch"/>
                <a:sym typeface="Londrina Sketch"/>
              </a:rPr>
              <a:t>Substitutes</a:t>
            </a:r>
          </a:p>
        </p:txBody>
      </p:sp>
      <p:pic>
        <p:nvPicPr>
          <p:cNvPr id="34" name="Shape 34"/>
          <p:cNvPicPr preferRelativeResize="0"/>
          <p:nvPr/>
        </p:nvPicPr>
        <p:blipFill>
          <a:blip r:embed="rId4"/>
          <a:stretch>
            <a:fillRect/>
          </a:stretch>
        </p:blipFill>
        <p:spPr>
          <a:xfrm>
            <a:off x="671525" y="1726950"/>
            <a:ext cx="1267349" cy="1446623"/>
          </a:xfrm>
          <a:prstGeom prst="rect">
            <a:avLst/>
          </a:prstGeom>
        </p:spPr>
      </p:pic>
      <p:pic>
        <p:nvPicPr>
          <p:cNvPr id="35" name="Shape 35"/>
          <p:cNvPicPr preferRelativeResize="0"/>
          <p:nvPr/>
        </p:nvPicPr>
        <p:blipFill>
          <a:blip r:embed="rId5"/>
          <a:stretch>
            <a:fillRect/>
          </a:stretch>
        </p:blipFill>
        <p:spPr>
          <a:xfrm>
            <a:off x="5091700" y="2621801"/>
            <a:ext cx="1360674" cy="1280624"/>
          </a:xfrm>
          <a:prstGeom prst="rect">
            <a:avLst/>
          </a:prstGeom>
        </p:spPr>
      </p:pic>
      <p:pic>
        <p:nvPicPr>
          <p:cNvPr id="36" name="Shape 36"/>
          <p:cNvPicPr preferRelativeResize="0"/>
          <p:nvPr/>
        </p:nvPicPr>
        <p:blipFill>
          <a:blip r:embed="rId6"/>
          <a:stretch>
            <a:fillRect/>
          </a:stretch>
        </p:blipFill>
        <p:spPr>
          <a:xfrm>
            <a:off x="6857850" y="1178724"/>
            <a:ext cx="1874374" cy="2427275"/>
          </a:xfrm>
          <a:prstGeom prst="rect">
            <a:avLst/>
          </a:prstGeom>
        </p:spPr>
      </p:pic>
      <p:sp>
        <p:nvSpPr>
          <p:cNvPr id="37" name="Shape 37"/>
          <p:cNvSpPr txBox="1"/>
          <p:nvPr/>
        </p:nvSpPr>
        <p:spPr>
          <a:xfrm>
            <a:off x="5091700" y="4052150"/>
            <a:ext cx="3657600" cy="457200"/>
          </a:xfrm>
          <a:prstGeom prst="rect">
            <a:avLst/>
          </a:prstGeom>
        </p:spPr>
        <p:txBody>
          <a:bodyPr lIns="91425" tIns="91425" rIns="91425" bIns="91425" anchor="t" anchorCtr="0">
            <a:noAutofit/>
          </a:bodyPr>
          <a:lstStyle/>
          <a:p>
            <a:pPr lvl="0" algn="ctr" rtl="0">
              <a:buNone/>
            </a:pPr>
            <a:r>
              <a:rPr lang="en" sz="3600" b="1">
                <a:solidFill>
                  <a:srgbClr val="6D9EEB"/>
                </a:solidFill>
                <a:latin typeface="Londrina Sketch"/>
                <a:ea typeface="Londrina Sketch"/>
                <a:cs typeface="Londrina Sketch"/>
                <a:sym typeface="Londrina Sketch"/>
              </a:rPr>
              <a:t>Complements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Number of Consumers</a:t>
            </a:r>
          </a:p>
        </p:txBody>
      </p:sp>
      <p:pic>
        <p:nvPicPr>
          <p:cNvPr id="67" name="Shape 67"/>
          <p:cNvPicPr preferRelativeResize="0"/>
          <p:nvPr/>
        </p:nvPicPr>
        <p:blipFill>
          <a:blip r:embed="rId3"/>
          <a:stretch>
            <a:fillRect/>
          </a:stretch>
        </p:blipFill>
        <p:spPr>
          <a:xfrm>
            <a:off x="762000" y="1504350"/>
            <a:ext cx="7620000" cy="3009900"/>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t>Expectations</a:t>
            </a:r>
          </a:p>
        </p:txBody>
      </p:sp>
      <p:pic>
        <p:nvPicPr>
          <p:cNvPr id="59" name="Shape 59"/>
          <p:cNvPicPr preferRelativeResize="0"/>
          <p:nvPr/>
        </p:nvPicPr>
        <p:blipFill>
          <a:blip r:embed="rId3"/>
          <a:stretch>
            <a:fillRect/>
          </a:stretch>
        </p:blipFill>
        <p:spPr>
          <a:xfrm>
            <a:off x="2770450" y="1063375"/>
            <a:ext cx="3405774" cy="3841100"/>
          </a:xfrm>
          <a:prstGeom prst="rect">
            <a:avLst/>
          </a:prstGeom>
          <a:noFill/>
          <a:ln>
            <a:noFill/>
          </a:ln>
        </p:spPr>
      </p:pic>
      <p:sp>
        <p:nvSpPr>
          <p:cNvPr id="60" name="Shape 60"/>
          <p:cNvSpPr txBox="1"/>
          <p:nvPr/>
        </p:nvSpPr>
        <p:spPr>
          <a:xfrm>
            <a:off x="197450" y="2241025"/>
            <a:ext cx="2261100" cy="454199"/>
          </a:xfrm>
          <a:prstGeom prst="rect">
            <a:avLst/>
          </a:prstGeom>
        </p:spPr>
        <p:txBody>
          <a:bodyPr lIns="91425" tIns="91425" rIns="91425" bIns="91425" anchor="t" anchorCtr="0">
            <a:noAutofit/>
          </a:bodyPr>
          <a:lstStyle/>
          <a:p>
            <a:endParaRPr/>
          </a:p>
        </p:txBody>
      </p:sp>
      <p:sp>
        <p:nvSpPr>
          <p:cNvPr id="61" name="Shape 61"/>
          <p:cNvSpPr txBox="1"/>
          <p:nvPr/>
        </p:nvSpPr>
        <p:spPr>
          <a:xfrm>
            <a:off x="7125300" y="4599650"/>
            <a:ext cx="3657600" cy="457200"/>
          </a:xfrm>
          <a:prstGeom prst="rect">
            <a:avLst/>
          </a:prstGeom>
        </p:spPr>
        <p:txBody>
          <a:bodyPr lIns="91425" tIns="91425" rIns="91425" bIns="91425" anchor="t" anchorCtr="0">
            <a:noAutofit/>
          </a:bodyPr>
          <a:lstStyle/>
          <a:p>
            <a:pPr lvl="0" rtl="0">
              <a:buNone/>
            </a:pPr>
            <a:r>
              <a:rPr lang="en" u="sng">
                <a:solidFill>
                  <a:schemeClr val="hlink"/>
                </a:solidFill>
                <a:hlinkClick r:id="rId4"/>
              </a:rPr>
              <a:t>Real world example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ltLang="en-US"/>
              <a:t>Change in Supply</a:t>
            </a:r>
          </a:p>
        </p:txBody>
      </p:sp>
      <p:sp>
        <p:nvSpPr>
          <p:cNvPr id="4099" name="Rectangle 3"/>
          <p:cNvSpPr>
            <a:spLocks noGrp="1" noChangeArrowheads="1"/>
          </p:cNvSpPr>
          <p:nvPr>
            <p:ph type="body" idx="4294967295"/>
          </p:nvPr>
        </p:nvSpPr>
        <p:spPr>
          <a:xfrm>
            <a:off x="0" y="1200150"/>
            <a:ext cx="8229600" cy="3725863"/>
          </a:xfrm>
        </p:spPr>
        <p:txBody>
          <a:bodyPr/>
          <a:lstStyle/>
          <a:p>
            <a:r>
              <a:rPr lang="en-US" altLang="en-US" sz="2000" u="sng" dirty="0" smtClean="0"/>
              <a:t>Decrease </a:t>
            </a:r>
            <a:r>
              <a:rPr lang="en-US" altLang="en-US" sz="2000" u="sng" dirty="0" smtClean="0"/>
              <a:t>in Supply</a:t>
            </a:r>
            <a:r>
              <a:rPr lang="en-US" altLang="en-US" dirty="0" smtClean="0"/>
              <a:t>		</a:t>
            </a:r>
            <a:r>
              <a:rPr lang="en-US" altLang="en-US" dirty="0" smtClean="0"/>
              <a:t>	   </a:t>
            </a:r>
            <a:r>
              <a:rPr lang="en-US" altLang="en-US" sz="2000" u="sng" dirty="0" smtClean="0"/>
              <a:t>Increase </a:t>
            </a:r>
            <a:r>
              <a:rPr lang="en-US" altLang="en-US" sz="2000" u="sng" dirty="0" smtClean="0"/>
              <a:t>in Supply</a:t>
            </a:r>
            <a:endParaRPr lang="en-US" altLang="en-US" u="sng" dirty="0"/>
          </a:p>
        </p:txBody>
      </p:sp>
      <p:pic>
        <p:nvPicPr>
          <p:cNvPr id="4103" name="Picture 7" descr="market_ap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6211"/>
            <a:ext cx="339442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07148"/>
            <a:ext cx="2977006"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94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Changes in Supply</a:t>
            </a:r>
            <a:endParaRPr lang="en-U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48810"/>
            <a:ext cx="4153331" cy="373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4563035" y="1862418"/>
            <a:ext cx="4343400" cy="2895600"/>
          </a:xfrm>
          <a:prstGeom prst="rect">
            <a:avLst/>
          </a:prstGeom>
        </p:spPr>
      </p:pic>
    </p:spTree>
    <p:extLst>
      <p:ext uri="{BB962C8B-B14F-4D97-AF65-F5344CB8AC3E}">
        <p14:creationId xmlns:p14="http://schemas.microsoft.com/office/powerpoint/2010/main" val="168992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Cost of Inputs</a:t>
            </a:r>
            <a:endParaRPr lang="en-US"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63" y="1063378"/>
            <a:ext cx="4142637" cy="244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05978"/>
            <a:ext cx="4542177" cy="3409950"/>
          </a:xfrm>
          <a:prstGeom prst="rect">
            <a:avLst/>
          </a:prstGeom>
        </p:spPr>
      </p:pic>
    </p:spTree>
    <p:extLst>
      <p:ext uri="{BB962C8B-B14F-4D97-AF65-F5344CB8AC3E}">
        <p14:creationId xmlns:p14="http://schemas.microsoft.com/office/powerpoint/2010/main" val="280927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Change in Number of Competitors</a:t>
            </a:r>
            <a:endParaRPr lang="en-US"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 y="0"/>
            <a:ext cx="8792071" cy="5334000"/>
          </a:xfrm>
          <a:prstGeom prst="rect">
            <a:avLst/>
          </a:prstGeom>
        </p:spPr>
      </p:pic>
    </p:spTree>
    <p:extLst>
      <p:ext uri="{BB962C8B-B14F-4D97-AF65-F5344CB8AC3E}">
        <p14:creationId xmlns:p14="http://schemas.microsoft.com/office/powerpoint/2010/main" val="659471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Price Floors and Ceilings</a:t>
            </a:r>
          </a:p>
        </p:txBody>
      </p:sp>
      <p:sp>
        <p:nvSpPr>
          <p:cNvPr id="6147" name="Rectangle 3"/>
          <p:cNvSpPr>
            <a:spLocks noGrp="1" noChangeArrowheads="1"/>
          </p:cNvSpPr>
          <p:nvPr>
            <p:ph type="body" idx="1"/>
          </p:nvPr>
        </p:nvSpPr>
        <p:spPr/>
        <p:txBody>
          <a:bodyPr/>
          <a:lstStyle/>
          <a:p>
            <a:endParaRPr lang="en-US" altLang="en-US"/>
          </a:p>
        </p:txBody>
      </p:sp>
      <p:pic>
        <p:nvPicPr>
          <p:cNvPr id="6149" name="Picture 5" descr="price_support_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2310"/>
            <a:ext cx="76200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0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solidFill>
                  <a:srgbClr val="FF0000"/>
                </a:solidFill>
              </a:rPr>
              <a:t>Change in Quantity Demanded</a:t>
            </a:r>
          </a:p>
        </p:txBody>
      </p:sp>
      <p:sp>
        <p:nvSpPr>
          <p:cNvPr id="3075" name="Rectangle 3"/>
          <p:cNvSpPr>
            <a:spLocks noGrp="1" noChangeArrowheads="1"/>
          </p:cNvSpPr>
          <p:nvPr>
            <p:ph type="body" idx="1"/>
          </p:nvPr>
        </p:nvSpPr>
        <p:spPr>
          <a:xfrm>
            <a:off x="228600" y="1028701"/>
            <a:ext cx="8229600" cy="3394472"/>
          </a:xfrm>
        </p:spPr>
        <p:txBody>
          <a:bodyPr/>
          <a:lstStyle/>
          <a:p>
            <a:r>
              <a:rPr lang="en-US" altLang="en-US" sz="2800" dirty="0" smtClean="0"/>
              <a:t>Price Reason Only- Movement Along the Curve</a:t>
            </a:r>
          </a:p>
          <a:p>
            <a:r>
              <a:rPr lang="en-US" altLang="en-US" sz="2800" u="sng" dirty="0" smtClean="0">
                <a:solidFill>
                  <a:srgbClr val="FF0000"/>
                </a:solidFill>
              </a:rPr>
              <a:t>Law of Demand</a:t>
            </a:r>
          </a:p>
          <a:p>
            <a:pPr marL="190500" indent="0"/>
            <a:r>
              <a:rPr lang="en-US" altLang="en-US" sz="2000" dirty="0" smtClean="0"/>
              <a:t>As price decreases quantity demanded</a:t>
            </a:r>
          </a:p>
          <a:p>
            <a:pPr marL="190500" indent="0"/>
            <a:r>
              <a:rPr lang="en-US" altLang="en-US" sz="2000" dirty="0"/>
              <a:t>i</a:t>
            </a:r>
            <a:r>
              <a:rPr lang="en-US" altLang="en-US" sz="2000" dirty="0" smtClean="0"/>
              <a:t>ncreases.</a:t>
            </a:r>
          </a:p>
          <a:p>
            <a:pPr marL="190500" indent="0"/>
            <a:r>
              <a:rPr lang="en-US" altLang="en-US" sz="2000" dirty="0" smtClean="0"/>
              <a:t>As price increases quantity demanded </a:t>
            </a:r>
          </a:p>
          <a:p>
            <a:pPr marL="190500" indent="0"/>
            <a:r>
              <a:rPr lang="en-US" altLang="en-US" sz="2000" dirty="0" smtClean="0"/>
              <a:t>Decreases.</a:t>
            </a:r>
            <a:endParaRPr lang="en-US" altLang="en-US" sz="2000" dirty="0"/>
          </a:p>
        </p:txBody>
      </p:sp>
      <p:pic>
        <p:nvPicPr>
          <p:cNvPr id="3077" name="Picture 5" descr="grap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2122885"/>
            <a:ext cx="3667125" cy="23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Change in Quantity Supplied</a:t>
            </a:r>
          </a:p>
        </p:txBody>
      </p:sp>
      <p:sp>
        <p:nvSpPr>
          <p:cNvPr id="5123" name="Rectangle 3"/>
          <p:cNvSpPr>
            <a:spLocks noGrp="1" noChangeArrowheads="1"/>
          </p:cNvSpPr>
          <p:nvPr>
            <p:ph type="body" idx="1"/>
          </p:nvPr>
        </p:nvSpPr>
        <p:spPr/>
        <p:txBody>
          <a:bodyPr/>
          <a:lstStyle/>
          <a:p>
            <a:r>
              <a:rPr lang="en-US" altLang="en-US" u="sng" dirty="0" smtClean="0">
                <a:solidFill>
                  <a:srgbClr val="FF0000"/>
                </a:solidFill>
              </a:rPr>
              <a:t>Law of Supply</a:t>
            </a:r>
            <a:endParaRPr lang="en-US" altLang="en-US" dirty="0" smtClean="0">
              <a:solidFill>
                <a:schemeClr val="tx1"/>
              </a:solidFill>
            </a:endParaRPr>
          </a:p>
          <a:p>
            <a:r>
              <a:rPr lang="en-US" altLang="en-US" sz="1800" dirty="0" smtClean="0">
                <a:solidFill>
                  <a:schemeClr val="tx1"/>
                </a:solidFill>
              </a:rPr>
              <a:t>As price increases quantity</a:t>
            </a:r>
          </a:p>
          <a:p>
            <a:r>
              <a:rPr lang="en-US" altLang="en-US" sz="1800" dirty="0">
                <a:solidFill>
                  <a:schemeClr val="tx1"/>
                </a:solidFill>
              </a:rPr>
              <a:t>s</a:t>
            </a:r>
            <a:r>
              <a:rPr lang="en-US" altLang="en-US" sz="1800" dirty="0" smtClean="0">
                <a:solidFill>
                  <a:schemeClr val="tx1"/>
                </a:solidFill>
              </a:rPr>
              <a:t>upplied increases.</a:t>
            </a:r>
          </a:p>
          <a:p>
            <a:r>
              <a:rPr lang="en-US" altLang="en-US" sz="1800" dirty="0" smtClean="0">
                <a:solidFill>
                  <a:schemeClr val="tx1"/>
                </a:solidFill>
              </a:rPr>
              <a:t>As price decreases quantity</a:t>
            </a:r>
          </a:p>
          <a:p>
            <a:r>
              <a:rPr lang="en-US" altLang="en-US" sz="1800" dirty="0">
                <a:solidFill>
                  <a:schemeClr val="tx1"/>
                </a:solidFill>
              </a:rPr>
              <a:t>s</a:t>
            </a:r>
            <a:r>
              <a:rPr lang="en-US" altLang="en-US" sz="1800" dirty="0" smtClean="0">
                <a:solidFill>
                  <a:schemeClr val="tx1"/>
                </a:solidFill>
              </a:rPr>
              <a:t>upplied decreases.</a:t>
            </a:r>
            <a:endParaRPr lang="en-US" altLang="en-US" sz="1800" dirty="0">
              <a:solidFill>
                <a:srgbClr val="FF0000"/>
              </a:solidFill>
            </a:endParaRPr>
          </a:p>
        </p:txBody>
      </p:sp>
      <p:pic>
        <p:nvPicPr>
          <p:cNvPr id="5125" name="Picture 5" descr="content?ID=55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14550"/>
            <a:ext cx="4214677" cy="261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47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Surplus and Shortage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504" y="1063378"/>
            <a:ext cx="5784096" cy="3794372"/>
          </a:xfrm>
          <a:prstGeom prst="rect">
            <a:avLst/>
          </a:prstGeom>
        </p:spPr>
      </p:pic>
    </p:spTree>
    <p:extLst>
      <p:ext uri="{BB962C8B-B14F-4D97-AF65-F5344CB8AC3E}">
        <p14:creationId xmlns:p14="http://schemas.microsoft.com/office/powerpoint/2010/main" val="185081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“Its not about </a:t>
            </a:r>
            <a:r>
              <a:rPr lang="en-US" smtClean="0"/>
              <a:t>the money”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44238"/>
            <a:ext cx="7315200" cy="4111588"/>
          </a:xfrm>
          <a:prstGeom prst="rect">
            <a:avLst/>
          </a:prstGeom>
        </p:spPr>
      </p:pic>
    </p:spTree>
    <p:extLst>
      <p:ext uri="{BB962C8B-B14F-4D97-AF65-F5344CB8AC3E}">
        <p14:creationId xmlns:p14="http://schemas.microsoft.com/office/powerpoint/2010/main" val="4101302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u="sng" dirty="0"/>
              <a:t>Determinants </a:t>
            </a:r>
            <a:r>
              <a:rPr lang="en-US" altLang="en-US" u="sng" dirty="0" smtClean="0"/>
              <a:t>(Non- Price) Factors</a:t>
            </a:r>
            <a:r>
              <a:rPr lang="en-US" altLang="en-US" u="sng" dirty="0"/>
              <a:t>)</a:t>
            </a:r>
          </a:p>
        </p:txBody>
      </p:sp>
      <p:sp>
        <p:nvSpPr>
          <p:cNvPr id="2053" name="Rectangle 5"/>
          <p:cNvSpPr>
            <a:spLocks noGrp="1" noChangeArrowheads="1"/>
          </p:cNvSpPr>
          <p:nvPr>
            <p:ph type="body" idx="1"/>
          </p:nvPr>
        </p:nvSpPr>
        <p:spPr/>
        <p:txBody>
          <a:bodyPr/>
          <a:lstStyle/>
          <a:p>
            <a:r>
              <a:rPr lang="en-US" altLang="en-US" u="sng" dirty="0"/>
              <a:t>Demand</a:t>
            </a:r>
          </a:p>
          <a:p>
            <a:r>
              <a:rPr lang="en-US" altLang="en-US" sz="1600" dirty="0"/>
              <a:t>Tastes and Preferences</a:t>
            </a:r>
          </a:p>
          <a:p>
            <a:r>
              <a:rPr lang="en-US" altLang="en-US" sz="1600" dirty="0"/>
              <a:t>Change in Income</a:t>
            </a:r>
          </a:p>
          <a:p>
            <a:r>
              <a:rPr lang="en-US" altLang="en-US" sz="1600" dirty="0"/>
              <a:t>Price of Substitutes</a:t>
            </a:r>
          </a:p>
          <a:p>
            <a:r>
              <a:rPr lang="en-US" altLang="en-US" sz="1600" dirty="0"/>
              <a:t>Price of Compliments</a:t>
            </a:r>
          </a:p>
          <a:p>
            <a:r>
              <a:rPr lang="en-US" altLang="en-US" sz="1600" dirty="0"/>
              <a:t>Future Price Expectations</a:t>
            </a:r>
          </a:p>
          <a:p>
            <a:r>
              <a:rPr lang="en-US" altLang="en-US" sz="1600" dirty="0"/>
              <a:t>Change in Market Size</a:t>
            </a:r>
          </a:p>
        </p:txBody>
      </p:sp>
      <p:sp>
        <p:nvSpPr>
          <p:cNvPr id="2054" name="Rectangle 6"/>
          <p:cNvSpPr>
            <a:spLocks noGrp="1" noChangeArrowheads="1"/>
          </p:cNvSpPr>
          <p:nvPr>
            <p:ph type="body" idx="2"/>
          </p:nvPr>
        </p:nvSpPr>
        <p:spPr/>
        <p:txBody>
          <a:bodyPr/>
          <a:lstStyle/>
          <a:p>
            <a:r>
              <a:rPr lang="en-US" altLang="en-US" u="sng" dirty="0"/>
              <a:t>Supply</a:t>
            </a:r>
          </a:p>
          <a:p>
            <a:r>
              <a:rPr lang="en-US" altLang="en-US" sz="1600" dirty="0"/>
              <a:t>Cost of Inputs</a:t>
            </a:r>
          </a:p>
          <a:p>
            <a:r>
              <a:rPr lang="en-US" altLang="en-US" sz="1600" dirty="0"/>
              <a:t>Changes in taxes and subsidies</a:t>
            </a:r>
          </a:p>
          <a:p>
            <a:r>
              <a:rPr lang="en-US" altLang="en-US" sz="1600" dirty="0"/>
              <a:t>Future Price Expectations</a:t>
            </a:r>
          </a:p>
          <a:p>
            <a:r>
              <a:rPr lang="en-US" altLang="en-US" sz="1600" dirty="0"/>
              <a:t>Number of Competitors</a:t>
            </a:r>
          </a:p>
          <a:p>
            <a:r>
              <a:rPr lang="en-US" altLang="en-US" sz="1600" dirty="0"/>
              <a:t>Change in Technology and Productivity</a:t>
            </a:r>
          </a:p>
          <a:p>
            <a:endParaRPr lang="en-US" altLang="en-US" sz="1600" dirty="0"/>
          </a:p>
        </p:txBody>
      </p:sp>
    </p:spTree>
    <p:extLst>
      <p:ext uri="{BB962C8B-B14F-4D97-AF65-F5344CB8AC3E}">
        <p14:creationId xmlns:p14="http://schemas.microsoft.com/office/powerpoint/2010/main" val="2016454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ctr"/>
            <a:r>
              <a:rPr lang="en-US" altLang="en-US" dirty="0"/>
              <a:t>Change in Demand</a:t>
            </a:r>
          </a:p>
        </p:txBody>
      </p:sp>
      <p:pic>
        <p:nvPicPr>
          <p:cNvPr id="2053" name="Picture 5" descr="3_2_static_decrease_dem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52550"/>
            <a:ext cx="30723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870" y="1352550"/>
            <a:ext cx="2946000" cy="220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56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t>Tastes and Preferences</a:t>
            </a:r>
          </a:p>
        </p:txBody>
      </p:sp>
      <p:pic>
        <p:nvPicPr>
          <p:cNvPr id="53" name="Shape 53"/>
          <p:cNvPicPr preferRelativeResize="0"/>
          <p:nvPr/>
        </p:nvPicPr>
        <p:blipFill>
          <a:blip r:embed="rId3"/>
          <a:stretch>
            <a:fillRect/>
          </a:stretch>
        </p:blipFill>
        <p:spPr>
          <a:xfrm>
            <a:off x="1524000" y="1713625"/>
            <a:ext cx="6096000" cy="1914525"/>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41"/>
        <p:cNvGrpSpPr/>
        <p:nvPr/>
      </p:nvGrpSpPr>
      <p:grpSpPr>
        <a:xfrm>
          <a:off x="0" y="0"/>
          <a:ext cx="0" cy="0"/>
          <a:chOff x="0" y="0"/>
          <a:chExt cx="0" cy="0"/>
        </a:xfrm>
      </p:grpSpPr>
      <p:pic>
        <p:nvPicPr>
          <p:cNvPr id="42" name="Shape 42"/>
          <p:cNvPicPr preferRelativeResize="0"/>
          <p:nvPr/>
        </p:nvPicPr>
        <p:blipFill>
          <a:blip r:embed="rId3"/>
          <a:stretch>
            <a:fillRect/>
          </a:stretch>
        </p:blipFill>
        <p:spPr>
          <a:xfrm>
            <a:off x="-4881575" y="0"/>
            <a:ext cx="10843823" cy="6099650"/>
          </a:xfrm>
          <a:prstGeom prst="rect">
            <a:avLst/>
          </a:prstGeom>
          <a:noFill/>
          <a:ln>
            <a:noFill/>
          </a:ln>
        </p:spPr>
      </p:pic>
      <p:sp>
        <p:nvSpPr>
          <p:cNvPr id="43" name="Shape 43"/>
          <p:cNvSpPr txBox="1">
            <a:spLocks noGrp="1"/>
          </p:cNvSpPr>
          <p:nvPr>
            <p:ph type="title"/>
          </p:nvPr>
        </p:nvSpPr>
        <p:spPr>
          <a:xfrm>
            <a:off x="457200" y="53578"/>
            <a:ext cx="8229600" cy="857400"/>
          </a:xfrm>
          <a:prstGeom prst="rect">
            <a:avLst/>
          </a:prstGeom>
        </p:spPr>
        <p:txBody>
          <a:bodyPr lIns="91425" tIns="91425" rIns="91425" bIns="91425" anchor="b" anchorCtr="0">
            <a:noAutofit/>
          </a:bodyPr>
          <a:lstStyle/>
          <a:p>
            <a:pPr lvl="0" rtl="0">
              <a:buNone/>
            </a:pPr>
            <a:r>
              <a:rPr lang="en"/>
              <a:t>Income</a:t>
            </a:r>
          </a:p>
        </p:txBody>
      </p:sp>
      <p:pic>
        <p:nvPicPr>
          <p:cNvPr id="44" name="Shape 44"/>
          <p:cNvPicPr preferRelativeResize="0"/>
          <p:nvPr/>
        </p:nvPicPr>
        <p:blipFill>
          <a:blip r:embed="rId4"/>
          <a:stretch>
            <a:fillRect/>
          </a:stretch>
        </p:blipFill>
        <p:spPr>
          <a:xfrm>
            <a:off x="6158075" y="252550"/>
            <a:ext cx="2843898" cy="1609050"/>
          </a:xfrm>
          <a:prstGeom prst="rect">
            <a:avLst/>
          </a:prstGeom>
        </p:spPr>
      </p:pic>
      <p:pic>
        <p:nvPicPr>
          <p:cNvPr id="45" name="Shape 45"/>
          <p:cNvPicPr preferRelativeResize="0"/>
          <p:nvPr/>
        </p:nvPicPr>
        <p:blipFill>
          <a:blip r:embed="rId5"/>
          <a:stretch>
            <a:fillRect/>
          </a:stretch>
        </p:blipFill>
        <p:spPr>
          <a:xfrm>
            <a:off x="6395375" y="2340975"/>
            <a:ext cx="2369299" cy="2558149"/>
          </a:xfrm>
          <a:prstGeom prst="rect">
            <a:avLst/>
          </a:prstGeom>
        </p:spPr>
      </p:pic>
      <p:cxnSp>
        <p:nvCxnSpPr>
          <p:cNvPr id="46" name="Shape 46"/>
          <p:cNvCxnSpPr/>
          <p:nvPr/>
        </p:nvCxnSpPr>
        <p:spPr>
          <a:xfrm>
            <a:off x="5978775" y="-219849"/>
            <a:ext cx="0" cy="6491699"/>
          </a:xfrm>
          <a:prstGeom prst="straightConnector1">
            <a:avLst/>
          </a:prstGeom>
          <a:noFill/>
          <a:ln w="38100" cap="flat">
            <a:solidFill>
              <a:srgbClr val="434343"/>
            </a:solidFill>
            <a:prstDash val="solid"/>
            <a:round/>
            <a:headEnd type="none" w="lg" len="lg"/>
            <a:tailEnd type="none" w="lg" len="lg"/>
          </a:ln>
        </p:spPr>
      </p:cxnSp>
      <p:sp>
        <p:nvSpPr>
          <p:cNvPr id="47" name="Shape 47"/>
          <p:cNvSpPr txBox="1"/>
          <p:nvPr/>
        </p:nvSpPr>
        <p:spPr>
          <a:xfrm>
            <a:off x="5962250" y="4767350"/>
            <a:ext cx="3370199" cy="307199"/>
          </a:xfrm>
          <a:prstGeom prst="rect">
            <a:avLst/>
          </a:prstGeom>
        </p:spPr>
        <p:txBody>
          <a:bodyPr lIns="91425" tIns="91425" rIns="91425" bIns="91425" anchor="t" anchorCtr="0">
            <a:noAutofit/>
          </a:bodyPr>
          <a:lstStyle/>
          <a:p>
            <a:pPr>
              <a:buNone/>
            </a:pPr>
            <a:r>
              <a:rPr lang="en" sz="1000" u="sng">
                <a:solidFill>
                  <a:srgbClr val="FFFFFF"/>
                </a:solidFill>
                <a:hlinkClick r:id="rId6"/>
              </a:rPr>
              <a:t>Real-world example: increase in federal minimum wage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709</Words>
  <Application>Microsoft Office PowerPoint</Application>
  <PresentationFormat>On-screen Show (16:9)</PresentationFormat>
  <Paragraphs>56</Paragraphs>
  <Slides>17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Londrina Sketch</vt:lpstr>
      <vt:lpstr>simple-light</vt:lpstr>
      <vt:lpstr>The Economic Tango</vt:lpstr>
      <vt:lpstr>Change in Quantity Demanded</vt:lpstr>
      <vt:lpstr>Change in Quantity Supplied</vt:lpstr>
      <vt:lpstr>Surplus and Shortage</vt:lpstr>
      <vt:lpstr>“Its not about the money”</vt:lpstr>
      <vt:lpstr>Determinants (Non- Price) Factors)</vt:lpstr>
      <vt:lpstr>Change in Demand</vt:lpstr>
      <vt:lpstr>Tastes and Preferences</vt:lpstr>
      <vt:lpstr>Income</vt:lpstr>
      <vt:lpstr>Prices of Related Goods </vt:lpstr>
      <vt:lpstr>Number of Consumers</vt:lpstr>
      <vt:lpstr>Expectations</vt:lpstr>
      <vt:lpstr>Change in Supply</vt:lpstr>
      <vt:lpstr>Changes in Supply</vt:lpstr>
      <vt:lpstr>Cost of Inputs</vt:lpstr>
      <vt:lpstr>Change in Number of Competitors</vt:lpstr>
      <vt:lpstr>Price Floors and Ceilings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Shifts</dc:title>
  <dc:creator>Gill, James</dc:creator>
  <cp:lastModifiedBy>Gill, James</cp:lastModifiedBy>
  <cp:revision>21</cp:revision>
  <dcterms:modified xsi:type="dcterms:W3CDTF">2019-09-17T13:15:58Z</dcterms:modified>
</cp:coreProperties>
</file>